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68" r:id="rId3"/>
    <p:sldId id="280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81" r:id="rId14"/>
    <p:sldId id="278" r:id="rId15"/>
    <p:sldId id="279" r:id="rId16"/>
    <p:sldId id="267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19" roundtripDataSignature="AMtx7miDWKGVM+QFRc+YfayvjmVa8K1i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77FCF-C315-420E-9683-2937A934E329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EACCB-C5E4-407A-9F45-57B51530B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904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c8b6e555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5c8b6e555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5c8b6e555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rikset.com/" TargetMode="External"/><Relationship Id="rId2" Type="http://schemas.openxmlformats.org/officeDocument/2006/relationships/hyperlink" Target="mailto:support@trikset.com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trikset.com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ик">
  <p:cSld name="2_Титульный слайд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2"/>
          <p:cNvSpPr/>
          <p:nvPr/>
        </p:nvSpPr>
        <p:spPr>
          <a:xfrm>
            <a:off x="1971675" y="1646664"/>
            <a:ext cx="8266043" cy="172800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2"/>
          <p:cNvSpPr txBox="1">
            <a:spLocks noGrp="1"/>
          </p:cNvSpPr>
          <p:nvPr>
            <p:ph type="ctrTitle"/>
          </p:nvPr>
        </p:nvSpPr>
        <p:spPr>
          <a:xfrm>
            <a:off x="1963392" y="1539747"/>
            <a:ext cx="8266043" cy="1644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6000"/>
              <a:buFont typeface="Verdana"/>
              <a:buNone/>
              <a:defRPr sz="4800" b="1" i="0" u="none" strike="noStrike" cap="none">
                <a:solidFill>
                  <a:srgbClr val="99CC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ru-RU"/>
              <a:t>Образец заголовка</a:t>
            </a:r>
            <a:endParaRPr dirty="0"/>
          </a:p>
        </p:txBody>
      </p:sp>
      <p:sp>
        <p:nvSpPr>
          <p:cNvPr id="19" name="Google Shape;1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0" name="Google Shape;20;p12"/>
          <p:cNvPicPr preferRelativeResize="0"/>
          <p:nvPr/>
        </p:nvPicPr>
        <p:blipFill rotWithShape="1">
          <a:blip r:embed="rId2">
            <a:alphaModFix/>
          </a:blip>
          <a:srcRect l="3016" t="11569" r="3069" b="11220"/>
          <a:stretch/>
        </p:blipFill>
        <p:spPr>
          <a:xfrm>
            <a:off x="838200" y="480894"/>
            <a:ext cx="2927437" cy="56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2"/>
          <p:cNvPicPr preferRelativeResize="0"/>
          <p:nvPr/>
        </p:nvPicPr>
        <p:blipFill>
          <a:blip r:embed="rId3"/>
          <a:srcRect/>
          <a:stretch/>
        </p:blipFill>
        <p:spPr>
          <a:xfrm>
            <a:off x="4533900" y="3158114"/>
            <a:ext cx="3124199" cy="3124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4" name="Google Shape;24;p13"/>
          <p:cNvSpPr/>
          <p:nvPr/>
        </p:nvSpPr>
        <p:spPr>
          <a:xfrm>
            <a:off x="838199" y="360000"/>
            <a:ext cx="8802757" cy="61200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838199" y="1518249"/>
            <a:ext cx="10515600" cy="4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Google Shape;26;p13"/>
          <p:cNvSpPr txBox="1">
            <a:spLocks noGrp="1"/>
          </p:cNvSpPr>
          <p:nvPr>
            <p:ph type="title"/>
          </p:nvPr>
        </p:nvSpPr>
        <p:spPr>
          <a:xfrm>
            <a:off x="838125" y="377092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3600"/>
              <a:buFont typeface="Verdana"/>
              <a:buNone/>
              <a:defRPr sz="3600" b="1" i="0" u="none" strike="noStrike" cap="none">
                <a:solidFill>
                  <a:srgbClr val="99CC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 marL="0" marR="0" lvl="0" indent="0" rtl="0">
              <a:spcBef>
                <a:spcPts val="0"/>
              </a:spcBef>
              <a:spcAft>
                <a:spcPts val="0"/>
              </a:spcAft>
            </a:pPr>
            <a:r>
              <a:rPr lang="ru-RU" sz="3600" b="1">
                <a:solidFill>
                  <a:srgbClr val="99CC00"/>
                </a:solidFill>
                <a:latin typeface="Verdana"/>
                <a:ea typeface="Verdana"/>
                <a:sym typeface="Verdana"/>
              </a:rPr>
              <a:t>Образец заголовка</a:t>
            </a:r>
            <a:endParaRPr lang="ru-RU" sz="3600" b="1" dirty="0">
              <a:solidFill>
                <a:srgbClr val="99CC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олько заголовок">
  <p:cSld name="1_Только заголовок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/>
          <p:nvPr/>
        </p:nvSpPr>
        <p:spPr>
          <a:xfrm>
            <a:off x="838199" y="360000"/>
            <a:ext cx="8802757" cy="61200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1" name="Google Shape;31;p14"/>
          <p:cNvSpPr txBox="1"/>
          <p:nvPr/>
        </p:nvSpPr>
        <p:spPr>
          <a:xfrm>
            <a:off x="4076700" y="1614256"/>
            <a:ext cx="7467601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Поддержка ТРИК: </a:t>
            </a:r>
            <a:r>
              <a:rPr lang="ru-RU" sz="32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2"/>
              </a:rPr>
              <a:t>support@trikset.com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Справочный центр ТРИК: </a:t>
            </a:r>
            <a:r>
              <a:rPr lang="ru-RU" sz="32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help.trikset.com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14"/>
          <p:cNvSpPr txBox="1"/>
          <p:nvPr/>
        </p:nvSpPr>
        <p:spPr>
          <a:xfrm flipH="1">
            <a:off x="838125" y="322646"/>
            <a:ext cx="88029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99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Verdana"/>
                <a:cs typeface="Verdana"/>
                <a:sym typeface="Trebuchet MS"/>
              </a:rPr>
              <a:t>Информация и контакты</a:t>
            </a:r>
            <a:endParaRPr sz="3600" b="1" dirty="0">
              <a:solidFill>
                <a:srgbClr val="99CC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3" name="Google Shape;3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5307" y="2214584"/>
            <a:ext cx="3592786" cy="3592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14800" y="2857817"/>
            <a:ext cx="2581275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4"/>
          <p:cNvSpPr txBox="1"/>
          <p:nvPr/>
        </p:nvSpPr>
        <p:spPr>
          <a:xfrm>
            <a:off x="6785632" y="2829858"/>
            <a:ext cx="100553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trikset</a:t>
            </a:r>
            <a:endParaRPr sz="2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65680" y="1580971"/>
            <a:ext cx="2563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trikset.com</a:t>
            </a:r>
            <a:endParaRPr lang="ru-RU" sz="3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reativecommons.org/licenses/by-nc-sa/3.0" TargetMode="Externa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body" idx="1"/>
          </p:nvPr>
        </p:nvSpPr>
        <p:spPr>
          <a:xfrm>
            <a:off x="838199" y="1518249"/>
            <a:ext cx="10515600" cy="4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2" name="Google Shape;12;p11"/>
          <p:cNvPicPr preferRelativeResize="0"/>
          <p:nvPr/>
        </p:nvPicPr>
        <p:blipFill rotWithShape="1">
          <a:blip r:embed="rId5">
            <a:alphaModFix/>
          </a:blip>
          <a:srcRect l="6972" t="36957" r="7355" b="36954"/>
          <a:stretch/>
        </p:blipFill>
        <p:spPr>
          <a:xfrm>
            <a:off x="9945279" y="396000"/>
            <a:ext cx="1782001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1"/>
          <p:cNvSpPr txBox="1"/>
          <p:nvPr/>
        </p:nvSpPr>
        <p:spPr>
          <a:xfrm>
            <a:off x="1581150" y="6314626"/>
            <a:ext cx="242887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Распространяется по лицензии </a:t>
            </a:r>
            <a:r>
              <a:rPr lang="ru-RU" sz="1200" b="0" i="0" u="sng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Creative Commons BY-NC-SA</a:t>
            </a:r>
            <a:endParaRPr sz="12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1"/>
          <p:cNvSpPr txBox="1"/>
          <p:nvPr/>
        </p:nvSpPr>
        <p:spPr>
          <a:xfrm>
            <a:off x="4162425" y="6314626"/>
            <a:ext cx="391477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ООО «КиберТех»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Санкт-Петербург, 2019</a:t>
            </a:r>
            <a:endParaRPr sz="12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Google Shape;15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8675" y="6434126"/>
            <a:ext cx="739617" cy="25877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BA82E7-B79D-4533-B1DD-6EA49CE4E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2978" y="1699546"/>
            <a:ext cx="8266043" cy="1644006"/>
          </a:xfrm>
        </p:spPr>
        <p:txBody>
          <a:bodyPr/>
          <a:lstStyle/>
          <a:p>
            <a:r>
              <a:rPr lang="ru-RU" sz="6000" dirty="0">
                <a:latin typeface="Verdana" panose="020B0604030504040204" pitchFamily="34" charset="0"/>
                <a:ea typeface="Verdana" panose="020B0604030504040204" pitchFamily="34" charset="0"/>
              </a:rPr>
              <a:t>Удаленное управление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860C985-940E-4531-8E89-E385561D9E2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188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663F771-CD09-4CEF-8701-E6432E32DD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10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47DB55C-C656-4C38-9FE7-902DD049A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Задача «Удаленное управление»</a:t>
            </a:r>
            <a:endParaRPr lang="ru-RU" sz="3200" dirty="0"/>
          </a:p>
        </p:txBody>
      </p:sp>
      <p:pic>
        <p:nvPicPr>
          <p:cNvPr id="5" name="Google Shape;171;p27">
            <a:extLst>
              <a:ext uri="{FF2B5EF4-FFF2-40B4-BE49-F238E27FC236}">
                <a16:creationId xmlns:a16="http://schemas.microsoft.com/office/drawing/2014/main" id="{975227C3-84BB-4E7C-84E6-250DD5984DE5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666721" y="3128790"/>
            <a:ext cx="4858481" cy="260470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6" name="Google Shape;169;p27">
            <a:extLst>
              <a:ext uri="{FF2B5EF4-FFF2-40B4-BE49-F238E27FC236}">
                <a16:creationId xmlns:a16="http://schemas.microsoft.com/office/drawing/2014/main" id="{99EE1585-E1AB-41A0-B83C-68E7EA86E1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25" y="1236185"/>
            <a:ext cx="10515675" cy="1645512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rgbClr val="000000"/>
                </a:solidFill>
                <a:latin typeface="Montserrat" panose="020B0604020202020204" charset="-52"/>
              </a:rPr>
              <a:t>Если на геймпаде нажата область Pad1, необходимо получить координаты касания. Для этого используем массив «gamepadPad1». Добавьте блок «Функция»: </a:t>
            </a:r>
            <a:endParaRPr dirty="0">
              <a:solidFill>
                <a:srgbClr val="000000"/>
              </a:solidFill>
              <a:latin typeface="Montserrat" panose="020B060402020202020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68349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FBE44D-F5A5-430D-83E2-E7D6F6FD1A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11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6CAC4A-D20F-4F30-A227-FED6585FA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Задача «Удаленное управление»</a:t>
            </a:r>
            <a:endParaRPr lang="ru-RU" sz="3200" dirty="0"/>
          </a:p>
        </p:txBody>
      </p:sp>
      <p:sp>
        <p:nvSpPr>
          <p:cNvPr id="5" name="Google Shape;177;p28">
            <a:extLst>
              <a:ext uri="{FF2B5EF4-FFF2-40B4-BE49-F238E27FC236}">
                <a16:creationId xmlns:a16="http://schemas.microsoft.com/office/drawing/2014/main" id="{EAEE141D-64C7-4695-8653-35CF831211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25" y="1382024"/>
            <a:ext cx="9781978" cy="74519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rgbClr val="000000"/>
                </a:solidFill>
                <a:latin typeface="Montserrat" panose="020B0604020202020204" charset="-52"/>
              </a:rPr>
              <a:t>После получения координат, добавьте простой регулятор:</a:t>
            </a:r>
            <a:endParaRPr dirty="0">
              <a:solidFill>
                <a:srgbClr val="000000"/>
              </a:solidFill>
              <a:latin typeface="Montserrat" panose="020B0604020202020204" charset="-52"/>
            </a:endParaRPr>
          </a:p>
        </p:txBody>
      </p:sp>
      <p:pic>
        <p:nvPicPr>
          <p:cNvPr id="6" name="Google Shape;179;p28">
            <a:extLst>
              <a:ext uri="{FF2B5EF4-FFF2-40B4-BE49-F238E27FC236}">
                <a16:creationId xmlns:a16="http://schemas.microsoft.com/office/drawing/2014/main" id="{141765E3-F5E6-45F1-ACA8-F748A60E1BC4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69436" y="2016882"/>
            <a:ext cx="5853127" cy="28242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80;p28">
            <a:extLst>
              <a:ext uri="{FF2B5EF4-FFF2-40B4-BE49-F238E27FC236}">
                <a16:creationId xmlns:a16="http://schemas.microsoft.com/office/drawing/2014/main" id="{BD834795-C7F8-42FA-8CC2-CE0157FDDFA6}"/>
              </a:ext>
            </a:extLst>
          </p:cNvPr>
          <p:cNvSpPr txBox="1"/>
          <p:nvPr/>
        </p:nvSpPr>
        <p:spPr>
          <a:xfrm>
            <a:off x="838125" y="4991774"/>
            <a:ext cx="10515675" cy="7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latin typeface="Montserrat"/>
                <a:ea typeface="Montserrat"/>
                <a:cs typeface="Montserrat"/>
                <a:sym typeface="Montserrat"/>
              </a:rPr>
              <a:t>Смещение по координате Y отвечает за скорость робота, а по X за поворот.</a:t>
            </a:r>
            <a:endParaRPr sz="24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583545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663F771-CD09-4CEF-8701-E6432E32DD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12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47DB55C-C656-4C38-9FE7-902DD049A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Задача «Удаленное управление»</a:t>
            </a:r>
            <a:endParaRPr lang="ru-RU" sz="32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C4731F-2682-417C-8DE3-D8FCF94E3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1" y="2828592"/>
            <a:ext cx="12192000" cy="3384723"/>
          </a:xfrm>
          <a:prstGeom prst="rect">
            <a:avLst/>
          </a:prstGeom>
        </p:spPr>
      </p:pic>
      <p:sp>
        <p:nvSpPr>
          <p:cNvPr id="5" name="Google Shape;186;p29">
            <a:extLst>
              <a:ext uri="{FF2B5EF4-FFF2-40B4-BE49-F238E27FC236}">
                <a16:creationId xmlns:a16="http://schemas.microsoft.com/office/drawing/2014/main" id="{F51ACFB8-942C-47D2-950F-7485A10DC2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25" y="1369044"/>
            <a:ext cx="7915200" cy="48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solidFill>
                  <a:srgbClr val="000000"/>
                </a:solidFill>
                <a:latin typeface="Montserrat" panose="020B0604020202020204" charset="-52"/>
              </a:rPr>
              <a:t>Добавьте блок «Таймер»</a:t>
            </a:r>
            <a:r>
              <a:rPr lang="en-US" sz="2400" dirty="0">
                <a:solidFill>
                  <a:srgbClr val="000000"/>
                </a:solidFill>
                <a:latin typeface="Montserrat" panose="020B0604020202020204" charset="-52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Montserrat" panose="020B0604020202020204" charset="-52"/>
              </a:rPr>
              <a:t>в конец условия</a:t>
            </a:r>
            <a:r>
              <a:rPr lang="ru" sz="2400" dirty="0">
                <a:solidFill>
                  <a:srgbClr val="000000"/>
                </a:solidFill>
                <a:latin typeface="Montserrat" panose="020B0604020202020204" charset="-52"/>
              </a:rPr>
              <a:t>: </a:t>
            </a:r>
            <a:endParaRPr sz="2400" dirty="0">
              <a:solidFill>
                <a:srgbClr val="000000"/>
              </a:solidFill>
              <a:latin typeface="Montserrat" panose="020B0604020202020204" charset="-52"/>
            </a:endParaRPr>
          </a:p>
        </p:txBody>
      </p:sp>
      <p:pic>
        <p:nvPicPr>
          <p:cNvPr id="6" name="Google Shape;188;p29">
            <a:extLst>
              <a:ext uri="{FF2B5EF4-FFF2-40B4-BE49-F238E27FC236}">
                <a16:creationId xmlns:a16="http://schemas.microsoft.com/office/drawing/2014/main" id="{F7CC507B-195C-4ABD-8322-9C25E8FE008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9578" y="1088535"/>
            <a:ext cx="1951022" cy="134127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89;p29">
            <a:extLst>
              <a:ext uri="{FF2B5EF4-FFF2-40B4-BE49-F238E27FC236}">
                <a16:creationId xmlns:a16="http://schemas.microsoft.com/office/drawing/2014/main" id="{668170E8-F662-4185-96E4-3BAE5346D42C}"/>
              </a:ext>
            </a:extLst>
          </p:cNvPr>
          <p:cNvSpPr txBox="1"/>
          <p:nvPr/>
        </p:nvSpPr>
        <p:spPr>
          <a:xfrm>
            <a:off x="838125" y="2099072"/>
            <a:ext cx="3668561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latin typeface="Montserrat"/>
                <a:ea typeface="Montserrat"/>
                <a:cs typeface="Montserrat"/>
                <a:sym typeface="Montserrat"/>
              </a:rPr>
              <a:t>Общий вид алгоритма: </a:t>
            </a:r>
            <a:endParaRPr sz="24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334389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663F771-CD09-4CEF-8701-E6432E32DD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13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47DB55C-C656-4C38-9FE7-902DD049A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Задача «Удаленное управление»</a:t>
            </a:r>
            <a:endParaRPr lang="ru-RU" sz="3200" dirty="0"/>
          </a:p>
        </p:txBody>
      </p:sp>
      <p:sp>
        <p:nvSpPr>
          <p:cNvPr id="5" name="Google Shape;186;p29">
            <a:extLst>
              <a:ext uri="{FF2B5EF4-FFF2-40B4-BE49-F238E27FC236}">
                <a16:creationId xmlns:a16="http://schemas.microsoft.com/office/drawing/2014/main" id="{F51ACFB8-942C-47D2-950F-7485A10DC2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25" y="1369044"/>
            <a:ext cx="10996824" cy="1948922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тестирования со смартфона</a:t>
            </a:r>
            <a:r>
              <a:rPr lang="ru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indent="-457200">
              <a:lnSpc>
                <a:spcPct val="115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одключите смартфон </a:t>
            </a:r>
            <a:r>
              <a:rPr lang="ru-RU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</a:t>
            </a:r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Wi-Fi </a:t>
            </a:r>
            <a:r>
              <a:rPr lang="ru-RU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роботу</a:t>
            </a:r>
          </a:p>
          <a:p>
            <a:pPr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ru-RU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Запустите программу на роботе</a:t>
            </a:r>
            <a:endParaRPr lang="en-US" sz="4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ru-RU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Запустите пульт на смартфоне</a:t>
            </a:r>
            <a:endParaRPr lang="ru" sz="4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4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80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FBE44D-F5A5-430D-83E2-E7D6F6FD1A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14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6CAC4A-D20F-4F30-A227-FED6585FA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Блоки для работы с камерой</a:t>
            </a:r>
            <a:endParaRPr lang="ru-RU" dirty="0"/>
          </a:p>
        </p:txBody>
      </p:sp>
      <p:sp>
        <p:nvSpPr>
          <p:cNvPr id="5" name="Google Shape;186;p29">
            <a:extLst>
              <a:ext uri="{FF2B5EF4-FFF2-40B4-BE49-F238E27FC236}">
                <a16:creationId xmlns:a16="http://schemas.microsoft.com/office/drawing/2014/main" id="{1D904063-AF35-44C2-9792-5CF475E2FF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25" y="1232578"/>
            <a:ext cx="9095988" cy="48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Блок для запуска видеотрансляции (добавить до цикла):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A4EBC4-7380-4721-BA5A-8E85F5A7D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774" y="1765572"/>
            <a:ext cx="4282452" cy="1830170"/>
          </a:xfrm>
          <a:prstGeom prst="rect">
            <a:avLst/>
          </a:prstGeom>
        </p:spPr>
      </p:pic>
      <p:sp>
        <p:nvSpPr>
          <p:cNvPr id="7" name="Google Shape;186;p29">
            <a:extLst>
              <a:ext uri="{FF2B5EF4-FFF2-40B4-BE49-F238E27FC236}">
                <a16:creationId xmlns:a16="http://schemas.microsoft.com/office/drawing/2014/main" id="{FA22A5B4-2101-4CE3-B830-072BAAEF41A5}"/>
              </a:ext>
            </a:extLst>
          </p:cNvPr>
          <p:cNvSpPr txBox="1">
            <a:spLocks/>
          </p:cNvSpPr>
          <p:nvPr/>
        </p:nvSpPr>
        <p:spPr>
          <a:xfrm>
            <a:off x="838125" y="3644537"/>
            <a:ext cx="11009886" cy="781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 ea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 eaLnBrk="1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0"/>
              </a:spcBef>
              <a:buFont typeface="Arial"/>
              <a:buNone/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Блок для отключения видеотрансляции (необходимо условие для выхода из цикла и задержка для обработки отключения):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27F43D-C3E4-4F70-A50D-433DEFB01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229" y="4519189"/>
            <a:ext cx="4134997" cy="174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41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663F771-CD09-4CEF-8701-E6432E32DD9C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15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47DB55C-C656-4C38-9FE7-902DD049A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Задача</a:t>
            </a:r>
            <a:endParaRPr lang="ru-RU" dirty="0"/>
          </a:p>
        </p:txBody>
      </p:sp>
      <p:sp>
        <p:nvSpPr>
          <p:cNvPr id="5" name="Google Shape;196;p30">
            <a:extLst>
              <a:ext uri="{FF2B5EF4-FFF2-40B4-BE49-F238E27FC236}">
                <a16:creationId xmlns:a16="http://schemas.microsoft.com/office/drawing/2014/main" id="{BD2945E6-422F-4D0A-85EE-564BE18697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25" y="1124404"/>
            <a:ext cx="10761692" cy="178960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Запрограммируйте кнопки таким образом, чтобы при нажатии на кнопку 1, робот выводил на экран веселый смайлик, а при нажатии на кнопку 2 – грустный. Используйте для решения сенсорные переменные </a:t>
            </a:r>
            <a:r>
              <a:rPr lang="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gamepadButton1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— </a:t>
            </a:r>
            <a:r>
              <a:rPr lang="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gamepadButton5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Google Shape;198;p30">
            <a:extLst>
              <a:ext uri="{FF2B5EF4-FFF2-40B4-BE49-F238E27FC236}">
                <a16:creationId xmlns:a16="http://schemas.microsoft.com/office/drawing/2014/main" id="{E4D85B67-A637-47EE-9F83-AF13AE21ECA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04651" y="2914013"/>
            <a:ext cx="5417725" cy="30864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99;p30">
            <a:extLst>
              <a:ext uri="{FF2B5EF4-FFF2-40B4-BE49-F238E27FC236}">
                <a16:creationId xmlns:a16="http://schemas.microsoft.com/office/drawing/2014/main" id="{E155A141-4D38-4889-AA32-BEBE4F6EC9AF}"/>
              </a:ext>
            </a:extLst>
          </p:cNvPr>
          <p:cNvSpPr/>
          <p:nvPr/>
        </p:nvSpPr>
        <p:spPr>
          <a:xfrm>
            <a:off x="4223466" y="5706180"/>
            <a:ext cx="4473470" cy="294308"/>
          </a:xfrm>
          <a:prstGeom prst="rect">
            <a:avLst/>
          </a:prstGeom>
          <a:noFill/>
          <a:ln w="57150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6591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5c8b6e555a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FBE44D-F5A5-430D-83E2-E7D6F6FD1A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6CAC4A-D20F-4F30-A227-FED6585FA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Удаленное управление</a:t>
            </a:r>
            <a:endParaRPr lang="ru-RU" dirty="0"/>
          </a:p>
        </p:txBody>
      </p:sp>
      <p:sp>
        <p:nvSpPr>
          <p:cNvPr id="6" name="Google Shape;118;p21">
            <a:extLst>
              <a:ext uri="{FF2B5EF4-FFF2-40B4-BE49-F238E27FC236}">
                <a16:creationId xmlns:a16="http://schemas.microsoft.com/office/drawing/2014/main" id="{5971ACEE-7703-4BAD-B65F-3FFED8291D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37679" y="1234449"/>
            <a:ext cx="5205624" cy="392307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Удаленное управление устройствами применяется во многих сферах: космос, медицина, робототехника.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занятии реализуем программу для мобильного робота, который принимает сообщения с пульта и выполняет заданные  действия.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качестве пульта будет выступать компьютер или смартфон.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Google Shape;120;p21">
            <a:extLst>
              <a:ext uri="{FF2B5EF4-FFF2-40B4-BE49-F238E27FC236}">
                <a16:creationId xmlns:a16="http://schemas.microsoft.com/office/drawing/2014/main" id="{A86EEA75-D0EF-4222-BE18-381AEBC7C9FC}"/>
              </a:ext>
            </a:extLst>
          </p:cNvPr>
          <p:cNvSpPr txBox="1"/>
          <p:nvPr/>
        </p:nvSpPr>
        <p:spPr>
          <a:xfrm>
            <a:off x="6990805" y="5143824"/>
            <a:ext cx="3239589" cy="479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  <a:buSzPts val="1100"/>
            </a:pPr>
            <a:r>
              <a:rPr lang="ru-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Робот-хирург </a:t>
            </a:r>
            <a:r>
              <a:rPr lang="en-US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Da Vinci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9F9E5C-D02A-4701-B8F6-EFB9504B9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303" y="1234450"/>
            <a:ext cx="6212209" cy="392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854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FBE44D-F5A5-430D-83E2-E7D6F6FD1A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3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6CAC4A-D20F-4F30-A227-FED6585FA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Мобильное приложение</a:t>
            </a:r>
            <a:endParaRPr lang="ru-RU" dirty="0"/>
          </a:p>
        </p:txBody>
      </p:sp>
      <p:pic>
        <p:nvPicPr>
          <p:cNvPr id="5" name="Google Shape;121;p21">
            <a:extLst>
              <a:ext uri="{FF2B5EF4-FFF2-40B4-BE49-F238E27FC236}">
                <a16:creationId xmlns:a16="http://schemas.microsoft.com/office/drawing/2014/main" id="{55081476-2788-4B29-8533-48D46F05A497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804839" y="1526618"/>
            <a:ext cx="4640401" cy="261430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18;p21">
            <a:extLst>
              <a:ext uri="{FF2B5EF4-FFF2-40B4-BE49-F238E27FC236}">
                <a16:creationId xmlns:a16="http://schemas.microsoft.com/office/drawing/2014/main" id="{5971ACEE-7703-4BAD-B65F-3FFED8291D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25" y="1406399"/>
            <a:ext cx="5713595" cy="261430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удаленного управления используется пульт управления «TRIK Gamepad» . Пульт имеет 5 программ</a:t>
            </a:r>
            <a:r>
              <a:rPr lang="ru-RU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ируемых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кнопок и поддерживает воспроизведение видеопотока для моделей с </a:t>
            </a:r>
            <a:r>
              <a:rPr lang="ru-RU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удале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нным управлением. 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Google Shape;120;p21">
            <a:extLst>
              <a:ext uri="{FF2B5EF4-FFF2-40B4-BE49-F238E27FC236}">
                <a16:creationId xmlns:a16="http://schemas.microsoft.com/office/drawing/2014/main" id="{A86EEA75-D0EF-4222-BE18-381AEBC7C9FC}"/>
              </a:ext>
            </a:extLst>
          </p:cNvPr>
          <p:cNvSpPr txBox="1"/>
          <p:nvPr/>
        </p:nvSpPr>
        <p:spPr>
          <a:xfrm>
            <a:off x="1872449" y="5143824"/>
            <a:ext cx="9481351" cy="479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  <a:buSzPts val="1100"/>
            </a:pPr>
            <a:r>
              <a:rPr lang="ru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Вы можете </a:t>
            </a:r>
            <a:r>
              <a:rPr lang="ru-RU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бесплатно </a:t>
            </a:r>
            <a:r>
              <a:rPr lang="ru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скачать</a:t>
            </a:r>
            <a:r>
              <a:rPr lang="en-US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 </a:t>
            </a:r>
            <a:r>
              <a:rPr lang="ru-RU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и установить мобильное </a:t>
            </a:r>
            <a:r>
              <a:rPr lang="ru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приложение</a:t>
            </a:r>
            <a:r>
              <a:rPr lang="en-US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 </a:t>
            </a:r>
            <a:r>
              <a:rPr lang="ru-RU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«</a:t>
            </a:r>
            <a:r>
              <a:rPr lang="en-US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TRIK Gamepad</a:t>
            </a:r>
            <a:r>
              <a:rPr lang="ru-RU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»</a:t>
            </a:r>
            <a:r>
              <a:rPr lang="ru" sz="20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 в App Store и Google Play. 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25EB57-858E-419F-B363-781EA2E1B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25" y="5143824"/>
            <a:ext cx="824717" cy="82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160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663F771-CD09-4CEF-8701-E6432E32DD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4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47DB55C-C656-4C38-9FE7-902DD049A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Десктопное приложение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BAB2C6-87E4-43D8-BB9E-F92C329378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7" t="742" r="559" b="2284"/>
          <a:stretch/>
        </p:blipFill>
        <p:spPr>
          <a:xfrm>
            <a:off x="6755908" y="1571347"/>
            <a:ext cx="4572000" cy="4136995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6CE1821-37A7-431B-9A06-62CD626233B9}"/>
              </a:ext>
            </a:extLst>
          </p:cNvPr>
          <p:cNvSpPr/>
          <p:nvPr/>
        </p:nvSpPr>
        <p:spPr>
          <a:xfrm>
            <a:off x="659908" y="1571347"/>
            <a:ext cx="6096000" cy="2045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Также существует десктопное приложение в TRIK </a:t>
            </a:r>
            <a:r>
              <a:rPr lang="ru-RU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Studio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. Для запуска перейдите в «Инструменты» — «Сторонние утилиты» — «</a:t>
            </a:r>
            <a:r>
              <a:rPr lang="ru-RU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gamepad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647580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FBE44D-F5A5-430D-83E2-E7D6F6FD1A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5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6CAC4A-D20F-4F30-A227-FED6585FA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Переменные для управления </a:t>
            </a:r>
            <a:endParaRPr lang="ru-RU" dirty="0"/>
          </a:p>
        </p:txBody>
      </p:sp>
      <p:pic>
        <p:nvPicPr>
          <p:cNvPr id="5" name="Google Shape;136;p23">
            <a:extLst>
              <a:ext uri="{FF2B5EF4-FFF2-40B4-BE49-F238E27FC236}">
                <a16:creationId xmlns:a16="http://schemas.microsoft.com/office/drawing/2014/main" id="{59B9D3DF-74F4-432F-AA1A-32EB58C56C8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4659" y="2339102"/>
            <a:ext cx="5276712" cy="217979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6" name="Google Shape;137;p23">
            <a:extLst>
              <a:ext uri="{FF2B5EF4-FFF2-40B4-BE49-F238E27FC236}">
                <a16:creationId xmlns:a16="http://schemas.microsoft.com/office/drawing/2014/main" id="{8D13C5D6-73DC-4EB3-B0AC-BA5B5B5AF646}"/>
              </a:ext>
            </a:extLst>
          </p:cNvPr>
          <p:cNvSpPr txBox="1"/>
          <p:nvPr/>
        </p:nvSpPr>
        <p:spPr>
          <a:xfrm>
            <a:off x="838124" y="1592779"/>
            <a:ext cx="6268069" cy="4037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-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Реализовать проверку подключения пульта можно через блок «Условие» с использованием сенсорной переменной </a:t>
            </a:r>
            <a:r>
              <a:rPr lang="ru" sz="2400" b="1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gamepadConnected</a:t>
            </a:r>
            <a:r>
              <a:rPr lang="ru-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 или вытащить на сцену блок «Ждать подключения пульта».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" sz="2400" dirty="0">
              <a:latin typeface="Calibri" panose="020F0502020204030204" pitchFamily="34" charset="0"/>
              <a:ea typeface="Montserrat"/>
              <a:cs typeface="Calibri" panose="020F0502020204030204" pitchFamily="34" charset="0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gamepadConnected</a:t>
            </a:r>
            <a:r>
              <a:rPr lang="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 —</a:t>
            </a:r>
            <a:r>
              <a:rPr lang="ru" sz="2400" b="1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 </a:t>
            </a:r>
            <a:r>
              <a:rPr lang="ru-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возвращает </a:t>
            </a:r>
            <a:r>
              <a:rPr lang="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с</a:t>
            </a:r>
            <a:r>
              <a:rPr lang="ru-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ос</a:t>
            </a:r>
            <a:r>
              <a:rPr lang="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тояние подключения пульта. Возвращает 0,</a:t>
            </a:r>
            <a:r>
              <a:rPr lang="en-US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 </a:t>
            </a:r>
            <a:r>
              <a:rPr lang="ru-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если пульт не подключен</a:t>
            </a:r>
            <a:r>
              <a:rPr lang="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, 1 – подключен.</a:t>
            </a:r>
            <a:br>
              <a:rPr lang="ru" sz="24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</a:br>
            <a:endParaRPr sz="2400" dirty="0">
              <a:latin typeface="Calibri" panose="020F0502020204030204" pitchFamily="34" charset="0"/>
              <a:ea typeface="Montserrat"/>
              <a:cs typeface="Calibri" panose="020F0502020204030204" pitchFamily="34" charset="0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535768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663F771-CD09-4CEF-8701-E6432E32DD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6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47DB55C-C656-4C38-9FE7-902DD049A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Переменные для управления </a:t>
            </a:r>
            <a:endParaRPr lang="ru-RU" dirty="0"/>
          </a:p>
        </p:txBody>
      </p:sp>
      <p:sp>
        <p:nvSpPr>
          <p:cNvPr id="5" name="Google Shape;143;p24">
            <a:extLst>
              <a:ext uri="{FF2B5EF4-FFF2-40B4-BE49-F238E27FC236}">
                <a16:creationId xmlns:a16="http://schemas.microsoft.com/office/drawing/2014/main" id="{2BB938F4-C0A2-4DF7-83CF-ACDD93EAD2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31521" y="1476958"/>
            <a:ext cx="6713015" cy="360449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gamepadPad1Pressed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— сенсорная переменная обращения к геймпаду. Содержит 1, если есть касания 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Pad1,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0, если нет. </a:t>
            </a:r>
            <a:endParaRPr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gamepadPad1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gamepadPad2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— 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возвращают 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координаты нажатия активных областей на геймпаде. Каждая переменная хранит в себе массив из двух элементов  x и y (от -100 до 100).</a:t>
            </a:r>
            <a:endParaRPr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Google Shape;145;p24">
            <a:extLst>
              <a:ext uri="{FF2B5EF4-FFF2-40B4-BE49-F238E27FC236}">
                <a16:creationId xmlns:a16="http://schemas.microsoft.com/office/drawing/2014/main" id="{26678437-B69C-488C-BAA3-3517866CB96E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44536" y="1633940"/>
            <a:ext cx="4314033" cy="407756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030497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FBE44D-F5A5-430D-83E2-E7D6F6FD1A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7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6CAC4A-D20F-4F30-A227-FED6585FA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Задача «Удаленное управление»</a:t>
            </a:r>
            <a:endParaRPr lang="ru-RU" sz="3200" dirty="0"/>
          </a:p>
        </p:txBody>
      </p:sp>
      <p:sp>
        <p:nvSpPr>
          <p:cNvPr id="5" name="Google Shape;151;p25">
            <a:extLst>
              <a:ext uri="{FF2B5EF4-FFF2-40B4-BE49-F238E27FC236}">
                <a16:creationId xmlns:a16="http://schemas.microsoft.com/office/drawing/2014/main" id="{D20E3DA3-8976-476D-A6C9-2F0690EFD5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25" y="1211116"/>
            <a:ext cx="10515675" cy="42643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Написать алгоритм удаленного управления двухколесной тележкой.</a:t>
            </a:r>
            <a:endParaRPr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2" descr="C:\Users\colion\Downloads\DSC02122.JPG">
            <a:extLst>
              <a:ext uri="{FF2B5EF4-FFF2-40B4-BE49-F238E27FC236}">
                <a16:creationId xmlns:a16="http://schemas.microsoft.com/office/drawing/2014/main" id="{F47FFF8D-5D89-4125-BA44-2705ACDB2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787" y="1859576"/>
            <a:ext cx="6292269" cy="418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colion\Downloads\DSC02174.JPG">
            <a:extLst>
              <a:ext uri="{FF2B5EF4-FFF2-40B4-BE49-F238E27FC236}">
                <a16:creationId xmlns:a16="http://schemas.microsoft.com/office/drawing/2014/main" id="{03E75AE3-B858-44D9-89B5-BCF99755F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367" y="1859576"/>
            <a:ext cx="2967712" cy="197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colion\Downloads\DSC02061.JPG">
            <a:extLst>
              <a:ext uri="{FF2B5EF4-FFF2-40B4-BE49-F238E27FC236}">
                <a16:creationId xmlns:a16="http://schemas.microsoft.com/office/drawing/2014/main" id="{38F2ED79-A026-4849-BC75-E797932A0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368" y="4072770"/>
            <a:ext cx="2967712" cy="197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352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663F771-CD09-4CEF-8701-E6432E32DD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8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47DB55C-C656-4C38-9FE7-902DD049A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Задача «Удаленное управление»</a:t>
            </a:r>
            <a:endParaRPr lang="ru-RU" sz="32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1568528-DCFD-4A48-993E-15C53412D404}"/>
              </a:ext>
            </a:extLst>
          </p:cNvPr>
          <p:cNvSpPr/>
          <p:nvPr/>
        </p:nvSpPr>
        <p:spPr>
          <a:xfrm>
            <a:off x="838125" y="1241556"/>
            <a:ext cx="10491435" cy="1054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Инициализируйте переменные «x» и «y» нулями. Добавьте блок «Ждать подключения пульта».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F9657-43B2-4EFA-9B11-46C3EEDD7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063" y="2534235"/>
            <a:ext cx="8401535" cy="337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02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6FBE44D-F5A5-430D-83E2-E7D6F6FD1A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9</a:t>
            </a:fld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6CAC4A-D20F-4F30-A227-FED6585FA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Trebuchet MS"/>
              </a:rPr>
              <a:t>Задача «Удаленное управление»</a:t>
            </a:r>
            <a:endParaRPr lang="ru-RU" sz="3200" dirty="0"/>
          </a:p>
        </p:txBody>
      </p:sp>
      <p:sp>
        <p:nvSpPr>
          <p:cNvPr id="5" name="Google Shape;159;p26">
            <a:extLst>
              <a:ext uri="{FF2B5EF4-FFF2-40B4-BE49-F238E27FC236}">
                <a16:creationId xmlns:a16="http://schemas.microsoft.com/office/drawing/2014/main" id="{E9076AB6-C7B9-4FE5-BD55-B779BF9102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25" y="1202285"/>
            <a:ext cx="10587436" cy="78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solidFill>
                  <a:srgbClr val="000000"/>
                </a:solidFill>
                <a:latin typeface="Montserrat" panose="020B0604020202020204" charset="-52"/>
              </a:rPr>
              <a:t>Добавьте блок «Условие» и пропишите «gamepadPad1Pressed &gt; 0», которое будет проверять нажата ли область Pad1 на геймпаде:</a:t>
            </a:r>
            <a:endParaRPr sz="2400" dirty="0">
              <a:solidFill>
                <a:srgbClr val="000000"/>
              </a:solidFill>
              <a:latin typeface="Montserrat" panose="020B0604020202020204" charset="-52"/>
            </a:endParaRPr>
          </a:p>
        </p:txBody>
      </p:sp>
      <p:sp>
        <p:nvSpPr>
          <p:cNvPr id="6" name="Google Shape;161;p26">
            <a:extLst>
              <a:ext uri="{FF2B5EF4-FFF2-40B4-BE49-F238E27FC236}">
                <a16:creationId xmlns:a16="http://schemas.microsoft.com/office/drawing/2014/main" id="{9943BB3F-E12B-462B-91D3-AB695EE757E1}"/>
              </a:ext>
            </a:extLst>
          </p:cNvPr>
          <p:cNvSpPr txBox="1"/>
          <p:nvPr/>
        </p:nvSpPr>
        <p:spPr>
          <a:xfrm>
            <a:off x="838125" y="3743174"/>
            <a:ext cx="10515675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latin typeface="Montserrat"/>
                <a:ea typeface="Montserrat"/>
                <a:cs typeface="Montserrat"/>
                <a:sym typeface="Montserrat"/>
              </a:rPr>
              <a:t>В случае, если касания нет, необходимо останавливать моторы.  Добавьте блок «Моторы стоп» на ветке ложь:</a:t>
            </a:r>
            <a:endParaRPr sz="24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" name="Google Shape;162;p26">
            <a:extLst>
              <a:ext uri="{FF2B5EF4-FFF2-40B4-BE49-F238E27FC236}">
                <a16:creationId xmlns:a16="http://schemas.microsoft.com/office/drawing/2014/main" id="{F59F0A33-2646-4033-A075-A435836F1F7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36992" y="4542429"/>
            <a:ext cx="2760541" cy="1840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8" name="Google Shape;163;p26">
            <a:extLst>
              <a:ext uri="{FF2B5EF4-FFF2-40B4-BE49-F238E27FC236}">
                <a16:creationId xmlns:a16="http://schemas.microsoft.com/office/drawing/2014/main" id="{F60EED0D-403B-4EF0-9413-92B83BAC256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62102" y="2058624"/>
            <a:ext cx="4932311" cy="17921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07007882"/>
      </p:ext>
    </p:extLst>
  </p:cSld>
  <p:clrMapOvr>
    <a:masterClrMapping/>
  </p:clrMapOvr>
</p:sld>
</file>

<file path=ppt/theme/theme1.xml><?xml version="1.0" encoding="utf-8"?>
<a:theme xmlns:a="http://schemas.openxmlformats.org/drawingml/2006/main" name="TRIKtheme2019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IKtheme2019" id="{3EE4B165-53EC-4A0A-9C55-72CB4EA76720}" vid="{6A35BB6B-5003-4483-AF5E-6DF0028E6E6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TRIKtheme2019 (1)</Template>
  <TotalTime>1806</TotalTime>
  <Words>500</Words>
  <Application>Microsoft Office PowerPoint</Application>
  <PresentationFormat>Широкоэкранный</PresentationFormat>
  <Paragraphs>63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Montserrat</vt:lpstr>
      <vt:lpstr>Verdana</vt:lpstr>
      <vt:lpstr>TRIKtheme2019</vt:lpstr>
      <vt:lpstr>Удаленное управление</vt:lpstr>
      <vt:lpstr>Удаленное управление</vt:lpstr>
      <vt:lpstr>Мобильное приложение</vt:lpstr>
      <vt:lpstr>Десктопное приложение</vt:lpstr>
      <vt:lpstr>Переменные для управления </vt:lpstr>
      <vt:lpstr>Переменные для управления </vt:lpstr>
      <vt:lpstr>Задача «Удаленное управление»</vt:lpstr>
      <vt:lpstr>Задача «Удаленное управление»</vt:lpstr>
      <vt:lpstr>Задача «Удаленное управление»</vt:lpstr>
      <vt:lpstr>Задача «Удаленное управление»</vt:lpstr>
      <vt:lpstr>Задача «Удаленное управление»</vt:lpstr>
      <vt:lpstr>Задача «Удаленное управление»</vt:lpstr>
      <vt:lpstr>Задача «Удаленное управление»</vt:lpstr>
      <vt:lpstr>Блоки для работы с камерой</vt:lpstr>
      <vt:lpstr>Задача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Удаленное управление</dc:title>
  <dc:creator>Анастасия Мерецкая</dc:creator>
  <cp:lastModifiedBy>Илья</cp:lastModifiedBy>
  <cp:revision>25</cp:revision>
  <dcterms:created xsi:type="dcterms:W3CDTF">2019-09-05T12:40:27Z</dcterms:created>
  <dcterms:modified xsi:type="dcterms:W3CDTF">2020-03-22T12:01:59Z</dcterms:modified>
</cp:coreProperties>
</file>